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1" r:id="rId3"/>
    <p:sldId id="341" r:id="rId4"/>
    <p:sldId id="316" r:id="rId5"/>
    <p:sldId id="350" r:id="rId6"/>
    <p:sldId id="328" r:id="rId7"/>
    <p:sldId id="352" r:id="rId8"/>
    <p:sldId id="351" r:id="rId9"/>
    <p:sldId id="327" r:id="rId10"/>
    <p:sldId id="346" r:id="rId11"/>
    <p:sldId id="325" r:id="rId12"/>
    <p:sldId id="322" r:id="rId13"/>
    <p:sldId id="355" r:id="rId14"/>
    <p:sldId id="337" r:id="rId15"/>
    <p:sldId id="353" r:id="rId16"/>
    <p:sldId id="354" r:id="rId17"/>
    <p:sldId id="358" r:id="rId18"/>
    <p:sldId id="334" r:id="rId19"/>
    <p:sldId id="357" r:id="rId20"/>
    <p:sldId id="342" r:id="rId21"/>
    <p:sldId id="349" r:id="rId22"/>
    <p:sldId id="344" r:id="rId23"/>
    <p:sldId id="343" r:id="rId24"/>
    <p:sldId id="339" r:id="rId25"/>
    <p:sldId id="347" r:id="rId26"/>
    <p:sldId id="348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4656"/>
  </p:normalViewPr>
  <p:slideViewPr>
    <p:cSldViewPr snapToGrid="0" snapToObjects="1">
      <p:cViewPr varScale="1">
        <p:scale>
          <a:sx n="119" d="100"/>
          <a:sy n="119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sz="2800" dirty="0"/>
              <a:t>Trackers and Gain Corrections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g-2 Collaboration Meeting (Elba): Early Career Session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28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9" y="918800"/>
            <a:ext cx="3253653" cy="1584444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5" y="2564430"/>
            <a:ext cx="4785519" cy="233042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19" y="889312"/>
            <a:ext cx="2191225" cy="164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Draw </a:t>
            </a:r>
            <a:r>
              <a:rPr lang="en-US" dirty="0" err="1"/>
              <a:t>normalised</a:t>
            </a:r>
            <a:r>
              <a:rPr lang="en-US" dirty="0"/>
              <a:t> 2D plots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Slice vertically and fit the Y projections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02" y="2935869"/>
            <a:ext cx="1790700" cy="24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FD8B1E-F0AF-2B45-B0EC-A5EE6D35B25D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0A454-0AE1-8343-822B-CA64B7D97D2D}"/>
              </a:ext>
            </a:extLst>
          </p:cNvPr>
          <p:cNvSpPr txBox="1"/>
          <p:nvPr/>
        </p:nvSpPr>
        <p:spPr>
          <a:xfrm>
            <a:off x="82399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2419A-77D4-3B4E-984E-E4D34173078D}"/>
              </a:ext>
            </a:extLst>
          </p:cNvPr>
          <p:cNvSpPr txBox="1"/>
          <p:nvPr/>
        </p:nvSpPr>
        <p:spPr>
          <a:xfrm>
            <a:off x="3155685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BF43A-610E-C140-BA2A-AC16C3962B8D}"/>
              </a:ext>
            </a:extLst>
          </p:cNvPr>
          <p:cNvSpPr txBox="1"/>
          <p:nvPr/>
        </p:nvSpPr>
        <p:spPr>
          <a:xfrm>
            <a:off x="670278" y="2410188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3.</a:t>
            </a:r>
          </a:p>
        </p:txBody>
      </p:sp>
    </p:spTree>
    <p:extLst>
      <p:ext uri="{BB962C8B-B14F-4D97-AF65-F5344CB8AC3E}">
        <p14:creationId xmlns:p14="http://schemas.microsoft.com/office/powerpoint/2010/main" val="286184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802776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4251768A-706B-654D-9279-B2255176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044076"/>
            <a:ext cx="7475220" cy="384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0A406-DF85-DB49-B9EC-4F8E8C53BB11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</p:spTree>
    <p:extLst>
      <p:ext uri="{BB962C8B-B14F-4D97-AF65-F5344CB8AC3E}">
        <p14:creationId xmlns:p14="http://schemas.microsoft.com/office/powerpoint/2010/main" val="7540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Results, by breakout board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5D1AB89-8609-7743-B01A-4CDA109F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395204" y="2269721"/>
            <a:ext cx="4572000" cy="1096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394317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works for </a:t>
            </a:r>
            <a:r>
              <a:rPr lang="en-US" dirty="0" err="1"/>
              <a:t>calo</a:t>
            </a:r>
            <a:r>
              <a:rPr lang="en-US" dirty="0"/>
              <a:t> 13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resolving </a:t>
            </a:r>
            <a:r>
              <a:rPr lang="en-US" dirty="0" err="1"/>
              <a:t>calo</a:t>
            </a:r>
            <a:r>
              <a:rPr lang="en-US" dirty="0"/>
              <a:t> 19, it’s further from injection (so less sensitive to gain sag)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C98E813-6360-484F-9F65-978050ED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65"/>
          <a:stretch/>
        </p:blipFill>
        <p:spPr>
          <a:xfrm>
            <a:off x="2567354" y="1072272"/>
            <a:ext cx="4227700" cy="10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Change tack: crystal by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1545954"/>
            <a:ext cx="85812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laser system records 𝛕 and A for every crystal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I’m limited by stats here, but fitting crystal by crystal allows for a direct comparison</a:t>
            </a:r>
          </a:p>
        </p:txBody>
      </p:sp>
    </p:spTree>
    <p:extLst>
      <p:ext uri="{BB962C8B-B14F-4D97-AF65-F5344CB8AC3E}">
        <p14:creationId xmlns:p14="http://schemas.microsoft.com/office/powerpoint/2010/main" val="342019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E/p fits crystal by crystal, compared with laser results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9BFABD-7114-2C4C-8DFB-884E2643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01" y="896221"/>
            <a:ext cx="5808612" cy="3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04AF8-55C6-944E-A502-8CF1C7E7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79" y="790323"/>
            <a:ext cx="5308084" cy="363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“Pull” of E/p fits and laser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D29A2-78AD-B545-96F1-AF38EAF18558}"/>
              </a:ext>
            </a:extLst>
          </p:cNvPr>
          <p:cNvSpPr txBox="1"/>
          <p:nvPr/>
        </p:nvSpPr>
        <p:spPr>
          <a:xfrm>
            <a:off x="1803679" y="4603148"/>
            <a:ext cx="6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Vast majority of crystals are within 3 sigma (one exception 🤨)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ABEA0-9983-2E43-BA5D-82CF9789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36" y="790323"/>
            <a:ext cx="2032564" cy="6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Gain corrections,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55494" y="1273969"/>
            <a:ext cx="87427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Confirmation that gain sag is a real effect and not some quirk of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claim that the results used for gain corrections, as measured by the laser system, are consistent with 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point: you can trust the corrections applied to remove the gain sag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52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00633" y="1786920"/>
            <a:ext cx="8742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4841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54192-3F7B-F841-95FD-D8CBF4B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" y="1790125"/>
            <a:ext cx="4435555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9FF4E-FB3C-1D47-9F76-7EF92133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1790125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Trackers!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AA0576-0BE5-C540-8A50-09D8E33EE571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1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8DCE1-1139-AA46-942A-3A85D45AD225}"/>
              </a:ext>
            </a:extLst>
          </p:cNvPr>
          <p:cNvSpPr txBox="1"/>
          <p:nvPr/>
        </p:nvSpPr>
        <p:spPr>
          <a:xfrm>
            <a:off x="1836521" y="821522"/>
            <a:ext cx="5946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“How do lost muons affect beam position measurements?”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D175E2-6E8C-184C-9475-C6A1577B5BEB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5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32" y="1939002"/>
            <a:ext cx="4435555" cy="216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selection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F6F4D-4204-7F49-B4EB-7EE7C7051069}"/>
              </a:ext>
            </a:extLst>
          </p:cNvPr>
          <p:cNvSpPr txBox="1"/>
          <p:nvPr/>
        </p:nvSpPr>
        <p:spPr>
          <a:xfrm>
            <a:off x="7586250" y="131127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0E408-64D2-AF44-BB28-FA86B251B5DD}"/>
              </a:ext>
            </a:extLst>
          </p:cNvPr>
          <p:cNvSpPr txBox="1"/>
          <p:nvPr/>
        </p:nvSpPr>
        <p:spPr>
          <a:xfrm>
            <a:off x="7960337" y="157691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</p:cNvCxnSpPr>
          <p:nvPr/>
        </p:nvCxnSpPr>
        <p:spPr>
          <a:xfrm flipH="1">
            <a:off x="7230361" y="1689730"/>
            <a:ext cx="671275" cy="201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7509974" y="1002088"/>
            <a:ext cx="1125687" cy="888845"/>
            <a:chOff x="7193233" y="1715150"/>
            <a:chExt cx="1125687" cy="8888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417771" y="1721917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7193233" y="1715150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2" y="1923112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95810E-6B7B-7C46-812C-20FE14DD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400" y="878018"/>
            <a:ext cx="3209871" cy="34146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51B32F-EEEA-3549-85AD-D00D8ED365CC}"/>
              </a:ext>
            </a:extLst>
          </p:cNvPr>
          <p:cNvCxnSpPr>
            <a:cxnSpLocks/>
          </p:cNvCxnSpPr>
          <p:nvPr/>
        </p:nvCxnSpPr>
        <p:spPr>
          <a:xfrm flipH="1">
            <a:off x="1818753" y="1533215"/>
            <a:ext cx="5726711" cy="2120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3102D9-0840-D447-ABA5-8B19B4B0EF83}"/>
              </a:ext>
            </a:extLst>
          </p:cNvPr>
          <p:cNvSpPr txBox="1"/>
          <p:nvPr/>
        </p:nvSpPr>
        <p:spPr>
          <a:xfrm>
            <a:off x="200633" y="4314967"/>
            <a:ext cx="1105294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857250">
              <a:lnSpc>
                <a:spcPct val="120000"/>
              </a:lnSpc>
            </a:pPr>
            <a:r>
              <a:rPr lang="en-US" sz="1600" dirty="0"/>
              <a:t>If you know energy AND momentum, you can find your lost muons: </a:t>
            </a:r>
          </a:p>
          <a:p>
            <a:pPr marL="1200150" lvl="1" indent="-857250">
              <a:lnSpc>
                <a:spcPct val="120000"/>
              </a:lnSpc>
            </a:pPr>
            <a:r>
              <a:rPr lang="en-US" sz="1600" b="1" dirty="0"/>
              <a:t>	Momentum &gt; 2300 MeV,  -3.2 &lt; log(E/p) &lt; -2.4</a:t>
            </a:r>
            <a:endParaRPr lang="en-US" sz="16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04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00633" y="1102563"/>
            <a:ext cx="8742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00FF"/>
                </a:highlight>
              </a:rPr>
              <a:t>Take tracker only data as “all tracks”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FF00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FF"/>
                </a:highlight>
              </a:rPr>
              <a:t>Scale up lost muon population according to the relative efficiency of the </a:t>
            </a:r>
            <a:r>
              <a:rPr lang="en-US" dirty="0" err="1">
                <a:highlight>
                  <a:srgbClr val="00FFFF"/>
                </a:highlight>
              </a:rPr>
              <a:t>calo</a:t>
            </a: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00"/>
                </a:highlight>
              </a:rPr>
              <a:t>Subtract scaled lost muons from ”all tracks”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Have a look at how radial and vertical positions have changed</a:t>
            </a: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8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6464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Scaling the lost muons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036E9-4CA4-7F49-85B8-F63B385F7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"/>
          <a:stretch/>
        </p:blipFill>
        <p:spPr>
          <a:xfrm>
            <a:off x="1777542" y="3963998"/>
            <a:ext cx="6378139" cy="106817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66E98-E1CB-7346-A724-0852300D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7" y="796674"/>
            <a:ext cx="4673972" cy="60761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8A5C9F3A-BD1E-5C4C-A189-13616886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90" y="1467971"/>
            <a:ext cx="480518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D778837-3E5A-0E41-9E80-A4EBAB8C4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9"/>
          <a:stretch/>
        </p:blipFill>
        <p:spPr>
          <a:xfrm>
            <a:off x="349985" y="1440867"/>
            <a:ext cx="4103881" cy="215537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1EB2DC6-9609-A044-9D14-68B8B0295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"/>
          <a:stretch/>
        </p:blipFill>
        <p:spPr>
          <a:xfrm>
            <a:off x="4607687" y="1440867"/>
            <a:ext cx="4214546" cy="2155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7E16F-E68B-E941-A365-1FC8A764FBAD}"/>
              </a:ext>
            </a:extLst>
          </p:cNvPr>
          <p:cNvSpPr txBox="1"/>
          <p:nvPr/>
        </p:nvSpPr>
        <p:spPr>
          <a:xfrm>
            <a:off x="1013308" y="4225734"/>
            <a:ext cx="834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tails, let’s cut at +/- 60 mm from the magic radius to get rid of them</a:t>
            </a:r>
          </a:p>
        </p:txBody>
      </p:sp>
    </p:spTree>
    <p:extLst>
      <p:ext uri="{BB962C8B-B14F-4D97-AF65-F5344CB8AC3E}">
        <p14:creationId xmlns:p14="http://schemas.microsoft.com/office/powerpoint/2010/main" val="243318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510229" y="146520"/>
            <a:ext cx="629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results!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86917" y="1030849"/>
            <a:ext cx="874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493B4FF-E4A1-8640-8E28-B4CE77BD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39" y="3681041"/>
            <a:ext cx="4249579" cy="130288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C740EE6-FC5E-E942-A45D-8117E4D9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6"/>
          <a:stretch/>
        </p:blipFill>
        <p:spPr>
          <a:xfrm>
            <a:off x="79899" y="1198248"/>
            <a:ext cx="4492101" cy="2340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FFAC935-BD89-4E42-A921-D065BD4F3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/>
          <a:stretch/>
        </p:blipFill>
        <p:spPr>
          <a:xfrm>
            <a:off x="4556029" y="1146647"/>
            <a:ext cx="455990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71" y="1221750"/>
            <a:ext cx="3708646" cy="270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181954" y="1956499"/>
            <a:ext cx="3820930" cy="3930502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1600" dirty="0"/>
              <a:t>Amplitude p</a:t>
            </a:r>
            <a:r>
              <a:rPr lang="en-US" sz="1600" baseline="-25000" dirty="0"/>
              <a:t>1</a:t>
            </a:r>
            <a:r>
              <a:rPr lang="en-US" sz="1600" dirty="0"/>
              <a:t> and time constant p</a:t>
            </a:r>
            <a:r>
              <a:rPr lang="en-US" sz="1600" baseline="-25000" dirty="0"/>
              <a:t>2</a:t>
            </a:r>
            <a:r>
              <a:rPr lang="en-US" sz="16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i="1" dirty="0"/>
              <a:t>	</a:t>
            </a:r>
            <a:r>
              <a:rPr lang="en-US" sz="2000" dirty="0"/>
              <a:t>Gain = cluster energy (</a:t>
            </a:r>
            <a:r>
              <a:rPr lang="en-US" sz="2000" dirty="0" err="1"/>
              <a:t>calo</a:t>
            </a:r>
            <a:r>
              <a:rPr lang="en-US" sz="2000" dirty="0"/>
              <a:t>) / track momentum (tracker) = E/p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None/>
            </a:pPr>
            <a:endParaRPr lang="en-US" sz="2000" b="0" i="1" dirty="0"/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b="0" i="1" dirty="0">
                <a:solidFill>
                  <a:srgbClr val="FF0000"/>
                </a:solidFill>
              </a:rPr>
              <a:t>“Just plot E/p vs time for each </a:t>
            </a:r>
            <a:r>
              <a:rPr lang="en-US" sz="2000" b="0" i="1" dirty="0" err="1">
                <a:solidFill>
                  <a:srgbClr val="FF0000"/>
                </a:solidFill>
              </a:rPr>
              <a:t>calo</a:t>
            </a:r>
            <a:r>
              <a:rPr lang="en-US" sz="2000" b="0" i="1" dirty="0">
                <a:solidFill>
                  <a:srgbClr val="FF0000"/>
                </a:solidFill>
              </a:rPr>
              <a:t>, and fit a function to it to get the amplitude and recovery time”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979714" y="1879252"/>
            <a:ext cx="7184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SO FAST!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pick a good region in E over 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C29A1A-1C9F-DD40-A25C-A573FEC9731B}"/>
              </a:ext>
            </a:extLst>
          </p:cNvPr>
          <p:cNvCxnSpPr/>
          <p:nvPr/>
        </p:nvCxnSpPr>
        <p:spPr>
          <a:xfrm>
            <a:off x="3423285" y="1684770"/>
            <a:ext cx="2297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C4BA5-2130-8941-A5C9-39371926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9"/>
          <a:stretch/>
        </p:blipFill>
        <p:spPr>
          <a:xfrm>
            <a:off x="-92675" y="1732118"/>
            <a:ext cx="9329350" cy="24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r>
              <a:rPr lang="en-US" sz="2400" b="1" dirty="0">
                <a:solidFill>
                  <a:schemeClr val="bg1"/>
                </a:solidFill>
              </a:rPr>
              <a:t> by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D9B7233-C0E8-2649-9D0D-3A3167AD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" y="1933794"/>
            <a:ext cx="4435555" cy="216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740E22-0BB2-AD4D-BB98-BBDC5052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3794"/>
            <a:ext cx="4435555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</p:spTree>
    <p:extLst>
      <p:ext uri="{BB962C8B-B14F-4D97-AF65-F5344CB8AC3E}">
        <p14:creationId xmlns:p14="http://schemas.microsoft.com/office/powerpoint/2010/main" val="281363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Also, breakout boards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581212" y="941835"/>
            <a:ext cx="83621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circuits – we can’t combine crystals on different boards as they also have different recovery time constants! </a:t>
            </a:r>
          </a:p>
          <a:p>
            <a:endParaRPr lang="en-US" dirty="0"/>
          </a:p>
          <a:p>
            <a:pPr algn="ctr"/>
            <a:r>
              <a:rPr lang="en-US" sz="2800" b="1" dirty="0">
                <a:solidFill>
                  <a:srgbClr val="F8C244"/>
                </a:solidFill>
              </a:rPr>
              <a:t>Longer lifetime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49AFEB"/>
                </a:solidFill>
              </a:rPr>
              <a:t>shorter lifetime</a:t>
            </a:r>
          </a:p>
        </p:txBody>
      </p:sp>
      <p:pic>
        <p:nvPicPr>
          <p:cNvPr id="4" name="Picture 3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332DB50-CCDB-5C41-87DD-5BBD8223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2" y="2245182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26552</TotalTime>
  <Words>752</Words>
  <Application>Microsoft Macintosh PowerPoint</Application>
  <PresentationFormat>On-screen Show (16:9)</PresentationFormat>
  <Paragraphs>218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4_Custom Design</vt:lpstr>
      <vt:lpstr> Trackers and Gain Corrections  Sam Grant  g-2 Collaboration Meeting (Elba): Early Career Session   28th May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441</cp:revision>
  <cp:lastPrinted>2019-04-30T15:24:32Z</cp:lastPrinted>
  <dcterms:created xsi:type="dcterms:W3CDTF">2016-12-07T10:36:45Z</dcterms:created>
  <dcterms:modified xsi:type="dcterms:W3CDTF">2019-07-03T21:28:38Z</dcterms:modified>
</cp:coreProperties>
</file>